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58" r:id="rId3"/>
    <p:sldId id="259" r:id="rId4"/>
    <p:sldId id="260" r:id="rId5"/>
    <p:sldId id="257" r:id="rId6"/>
    <p:sldId id="262" r:id="rId7"/>
    <p:sldId id="265" r:id="rId8"/>
    <p:sldId id="261" r:id="rId9"/>
    <p:sldId id="266" r:id="rId10"/>
    <p:sldId id="271" r:id="rId11"/>
    <p:sldId id="269" r:id="rId12"/>
    <p:sldId id="264" r:id="rId13"/>
    <p:sldId id="274" r:id="rId14"/>
    <p:sldId id="272" r:id="rId15"/>
    <p:sldId id="273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issa Hessel" initials="LH" lastIdx="2" clrIdx="0">
    <p:extLst>
      <p:ext uri="{19B8F6BF-5375-455C-9EA6-DF929625EA0E}">
        <p15:presenceInfo xmlns:p15="http://schemas.microsoft.com/office/powerpoint/2012/main" userId="8b84ffe6910523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2E"/>
    <a:srgbClr val="9B1B0D"/>
    <a:srgbClr val="F48478"/>
    <a:srgbClr val="001B36"/>
    <a:srgbClr val="210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Um produto </a:t>
          </a:r>
          <a:r>
            <a:rPr lang="pt-BR" dirty="0" err="1">
              <a:latin typeface="Exo 2 Thin" panose="00000300000000000000" pitchFamily="50" charset="0"/>
            </a:rPr>
            <a:t>IoT</a:t>
          </a:r>
          <a:r>
            <a:rPr lang="pt-BR" dirty="0">
              <a:latin typeface="Exo 2 Thin" panose="00000300000000000000" pitchFamily="50" charset="0"/>
            </a:rPr>
            <a:t> que possui sensor de temperatura, umidade e gerenciamento de dados;</a:t>
          </a:r>
          <a:endParaRPr lang="en-US" dirty="0">
            <a:latin typeface="Exo 2 Thin" panose="00000300000000000000" pitchFamily="50" charset="0"/>
          </a:endParaRPr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Ninguém “fica refém” de panela;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5054" custLinFactNeighborY="-3085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fo e faca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Conectividade;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Medidas de Segurança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Banco de Dados;</a:t>
          </a:r>
          <a:endParaRPr lang="en-US" dirty="0">
            <a:latin typeface="Exo 2 Thin" panose="00000300000000000000" pitchFamily="50" charset="0"/>
          </a:endParaRPr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1728" custLinFactNeighborY="-43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ção em Nuvem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674366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506495" y="377448"/>
          <a:ext cx="920901" cy="920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933893" y="715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Um produto </a:t>
          </a:r>
          <a:r>
            <a:rPr lang="pt-BR" sz="2100" kern="1200" dirty="0" err="1">
              <a:latin typeface="Exo 2 Thin" panose="00000300000000000000" pitchFamily="50" charset="0"/>
            </a:rPr>
            <a:t>IoT</a:t>
          </a:r>
          <a:r>
            <a:rPr lang="pt-BR" sz="2100" kern="1200" dirty="0">
              <a:latin typeface="Exo 2 Thin" panose="00000300000000000000" pitchFamily="50" charset="0"/>
            </a:rPr>
            <a:t> que possui sensor de temperatura, umidade e gerenciamento de dados;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715"/>
        <a:ext cx="4579710" cy="1674366"/>
      </dsp:txXfrm>
    </dsp:sp>
    <dsp:sp modelId="{E61B630E-49D8-455B-9460-266B6F586735}">
      <dsp:nvSpPr>
        <dsp:cNvPr id="0" name=""/>
        <dsp:cNvSpPr/>
      </dsp:nvSpPr>
      <dsp:spPr>
        <a:xfrm>
          <a:off x="0" y="2093673"/>
          <a:ext cx="6513603" cy="1674366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506495" y="2470406"/>
          <a:ext cx="920901" cy="920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933893" y="2093673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2093673"/>
        <a:ext cx="4579710" cy="1674366"/>
      </dsp:txXfrm>
    </dsp:sp>
    <dsp:sp modelId="{7B786905-5581-4CD1-9492-079B73D727AD}">
      <dsp:nvSpPr>
        <dsp:cNvPr id="0" name=""/>
        <dsp:cNvSpPr/>
      </dsp:nvSpPr>
      <dsp:spPr>
        <a:xfrm>
          <a:off x="0" y="4186631"/>
          <a:ext cx="6513603" cy="1674366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506495" y="4563364"/>
          <a:ext cx="920901" cy="920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933893" y="4186631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Ninguém “fica refém” de panela;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4186631"/>
        <a:ext cx="4579710" cy="1674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305324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394860" y="294255"/>
          <a:ext cx="717928" cy="7179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507649" y="557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Banco de Dados;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557"/>
        <a:ext cx="5005954" cy="1305324"/>
      </dsp:txXfrm>
    </dsp:sp>
    <dsp:sp modelId="{E61B630E-49D8-455B-9460-266B6F586735}">
      <dsp:nvSpPr>
        <dsp:cNvPr id="0" name=""/>
        <dsp:cNvSpPr/>
      </dsp:nvSpPr>
      <dsp:spPr>
        <a:xfrm>
          <a:off x="0" y="1632213"/>
          <a:ext cx="6513603" cy="1305324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394860" y="1925911"/>
          <a:ext cx="717928" cy="7179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507649" y="1632213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Conectividade;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1632213"/>
        <a:ext cx="5005954" cy="1305324"/>
      </dsp:txXfrm>
    </dsp:sp>
    <dsp:sp modelId="{7B786905-5581-4CD1-9492-079B73D727AD}">
      <dsp:nvSpPr>
        <dsp:cNvPr id="0" name=""/>
        <dsp:cNvSpPr/>
      </dsp:nvSpPr>
      <dsp:spPr>
        <a:xfrm>
          <a:off x="0" y="3263869"/>
          <a:ext cx="6513603" cy="1305324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394860" y="3557567"/>
          <a:ext cx="717928" cy="7179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507649" y="3263869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Medidas de Segurança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3263869"/>
        <a:ext cx="5005954" cy="130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C89D0FC-09BE-4965-A6EA-60C71822FC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7C1EA36-7A49-47D1-881B-1BDCED34B0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4F760-45C3-434E-B791-F163FFD26F8C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C95CAD-DB1D-4278-8E64-3148F14517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8A4864-3474-4AD5-92CD-F6663A87C9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22076-03AE-4204-B20E-83985E109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91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2C709-3D95-4F47-B33D-6F6FF8AAF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05745-B546-4C80-9342-B0560B17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835D44-1F54-4060-B7CA-76351C2E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CA05DD-EF02-4BDC-95E2-89DB4245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E528A8-F6B3-42E5-9662-037D274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36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6FAB8-B611-412E-A760-409A7E25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A62001-6BC6-4A38-A904-C20DA396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0A4F42-8FA7-4B1C-B54A-9E888C22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A3AF93-A1D3-4599-99A9-E6C58EA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618466-3EBE-4BCF-BF50-D883F9D7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52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CBBE8F-4ACC-42EC-89F7-861F65064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9D61CB-8215-4718-B251-BEAEC24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A99B99-F47E-4ACC-B962-356CA798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346997-247D-43BC-BAFC-2202CD9A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6A7EB8-98DC-4D47-BAC0-D39F7A2E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5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EB75-BF0F-4BA8-9D00-A0AAB18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6B279-EBE2-4C7D-A3DE-40684E81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6B28F2-DEEF-4754-9C20-8E7895BB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9C41B-5D1C-46FA-A484-98022405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E8943-A6E6-4814-B3E8-99DD9E25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1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102B-CA93-4C35-84EF-6C6118F3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E3C3D-3062-4354-AEA1-42C9B0CE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84CA6-3512-4A17-952F-DEC70E50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84A200-6F9D-4892-9FF1-AB19517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26B2-54BC-4825-9E90-6E60A1F7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5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732E-300D-45CA-AD55-FB8467A5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E0306B-3D37-40CC-A6DC-AEE3C6D00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2E25FF-B46D-4272-A9D0-E22645E47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6255E3-B802-4AA7-8CD4-45DE0753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AED89D-EB54-4C78-A772-0398A5CF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0544C-58D3-4722-BFF3-D4857B1B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68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CFD3-1A14-486C-932C-02D5E503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8BB50-733B-4B10-BF91-9E5B91F0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9AE2D-BD5D-420E-9519-A07605B37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4D7270-A7C1-4319-86AE-BB63B65D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E0B458-4C73-47DD-83EC-4ABB215F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A15AC4-AECB-418B-8180-592C3440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73CB25-5719-4C66-AAA8-1454FE20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990D63-6A60-4B60-970E-B81F3228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5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BEFD2-338E-4D29-8431-982CA5A6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CD941A-512F-414B-85C9-48130CEB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086BBE-4F6B-48C1-82F5-35270DB5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74BB7E-161E-4AF6-AC14-2961BFF1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72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32C362-A7FE-41C6-AF67-39F5C898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903FBC-E8A2-4D31-887A-BED02597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060B48-3088-4767-AA91-EA7B97F3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6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CEFA3-15E1-48BA-B0A1-290985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EC9CE6-E4F3-474A-8BDF-F3E9E468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473430-034F-4968-B4C6-F0C64F260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699439-9DBD-498C-BCD4-19351741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B17C31-1436-40FA-850B-B53CCA96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D1036B-C5EE-404F-A4C7-C02EBAF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7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34DBA-6FED-42D6-9D7C-2A2A7681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AB7834-DC82-4220-A586-DCC2678E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E689A3-BA83-4FF9-81FC-B527E30FD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57B3F9-F04E-4F7B-861C-826A9CC8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79548-67D5-4F33-AED1-C4EFD019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266E6B-A809-49F3-B7C7-754BBD2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9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AF91AE-C714-48A3-8D84-40666B8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3F515-E589-43BB-AF2A-2BC5ACDF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D899B-EC64-439C-BDB3-571317B3F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C2904-5EC8-43A8-A4B3-DEE0FC485702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BF98BF-4732-4FE9-BBE1-32786E08B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939C42-0059-47DF-B980-0C44FDD06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5AA30EE-4BDA-4650-A652-304EC1467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" b="15679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E6192DB-BE91-4FB3-8F5B-E6CC165C5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0573"/>
            <a:ext cx="9144000" cy="1296851"/>
          </a:xfrm>
        </p:spPr>
        <p:txBody>
          <a:bodyPr>
            <a:normAutofit fontScale="90000"/>
          </a:bodyPr>
          <a:lstStyle/>
          <a:p>
            <a:r>
              <a:rPr lang="pt-BR" sz="9600" dirty="0">
                <a:latin typeface="Exo 2 Black" panose="00000A00000000000000" pitchFamily="50" charset="0"/>
                <a:ea typeface="Nasa21" pitchFamily="2" charset="-128"/>
                <a:cs typeface="Prototype" panose="02000400000000000000" pitchFamily="2" charset="0"/>
              </a:rPr>
              <a:t>PAIOTNELA</a:t>
            </a:r>
          </a:p>
        </p:txBody>
      </p:sp>
    </p:spTree>
    <p:extLst>
      <p:ext uri="{BB962C8B-B14F-4D97-AF65-F5344CB8AC3E}">
        <p14:creationId xmlns:p14="http://schemas.microsoft.com/office/powerpoint/2010/main" val="334683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357339"/>
              </p:ext>
            </p:extLst>
          </p:nvPr>
        </p:nvGraphicFramePr>
        <p:xfrm>
          <a:off x="5194300" y="1786597"/>
          <a:ext cx="6513604" cy="456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69B9E509-6190-4D1F-B358-99A5203463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3" t="1758" r="27983" b="12424"/>
          <a:stretch/>
        </p:blipFill>
        <p:spPr>
          <a:xfrm>
            <a:off x="484096" y="470923"/>
            <a:ext cx="4381009" cy="59161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B9C2BA5-F3C7-4643-ACB3-4C942A88A622}"/>
              </a:ext>
            </a:extLst>
          </p:cNvPr>
          <p:cNvSpPr txBox="1"/>
          <p:nvPr/>
        </p:nvSpPr>
        <p:spPr>
          <a:xfrm>
            <a:off x="5194300" y="555331"/>
            <a:ext cx="651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Exo 2 Black" panose="00000A00000000000000" pitchFamily="50" charset="0"/>
              </a:rPr>
              <a:t>Aspectos</a:t>
            </a:r>
            <a:r>
              <a:rPr lang="pt-BR" sz="4400" dirty="0">
                <a:latin typeface="Exo 2 Black" panose="00000A00000000000000" pitchFamily="50" charset="0"/>
              </a:rPr>
              <a:t> Diferenciais</a:t>
            </a:r>
          </a:p>
        </p:txBody>
      </p:sp>
    </p:spTree>
    <p:extLst>
      <p:ext uri="{BB962C8B-B14F-4D97-AF65-F5344CB8AC3E}">
        <p14:creationId xmlns:p14="http://schemas.microsoft.com/office/powerpoint/2010/main" val="240185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028EC0-D152-4161-84DC-65E0D9A7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0" y="620147"/>
            <a:ext cx="8054057" cy="561770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EA242-9EE1-4173-82EA-D9BB207DB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227" y="4341071"/>
            <a:ext cx="2774253" cy="1896781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Exo 2 Thin" panose="00000300000000000000" pitchFamily="50" charset="0"/>
              </a:rPr>
              <a:t>Em 2017, preço do gás teve maior alta em 15 anos, em 2019 ele chegou a R$25,33 reais por botijão de 13kg. 40% da renda de família de baixa renda. </a:t>
            </a:r>
          </a:p>
          <a:p>
            <a:endParaRPr lang="pt-BR" sz="1500" dirty="0">
              <a:latin typeface="Exo 2 Thin" panose="00000300000000000000" pitchFamily="50" charset="0"/>
            </a:endParaRPr>
          </a:p>
          <a:p>
            <a:endParaRPr lang="pt-BR" sz="15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1E6390-0713-4DC1-89AE-2585F2EB0B1F}"/>
              </a:ext>
            </a:extLst>
          </p:cNvPr>
          <p:cNvSpPr txBox="1"/>
          <p:nvPr/>
        </p:nvSpPr>
        <p:spPr>
          <a:xfrm>
            <a:off x="8295879" y="620147"/>
            <a:ext cx="3663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latin typeface="Exo 2 Black" panose="00000A00000000000000" pitchFamily="50" charset="0"/>
              </a:rPr>
              <a:t>Aspectos </a:t>
            </a:r>
          </a:p>
          <a:p>
            <a:pPr algn="r"/>
            <a:r>
              <a:rPr lang="pt-BR" sz="4000" dirty="0">
                <a:latin typeface="Exo 2 Black" panose="00000A00000000000000" pitchFamily="50" charset="0"/>
              </a:rPr>
              <a:t>econômicos</a:t>
            </a:r>
          </a:p>
        </p:txBody>
      </p:sp>
    </p:spTree>
    <p:extLst>
      <p:ext uri="{BB962C8B-B14F-4D97-AF65-F5344CB8AC3E}">
        <p14:creationId xmlns:p14="http://schemas.microsoft.com/office/powerpoint/2010/main" val="207545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6F827E-ACD0-448F-9DFB-2FE65813C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C8D87D-DE82-4AF7-8D96-D1ABE857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974" y="3852309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latin typeface="Exo 2 Black" panose="00000A00000000000000" pitchFamily="50" charset="0"/>
              </a:rPr>
              <a:t>JUSTIFICATIVA DO</a:t>
            </a:r>
            <a:br>
              <a:rPr lang="en-US" sz="6000" dirty="0">
                <a:latin typeface="Exo 2 Black" panose="00000A00000000000000" pitchFamily="50" charset="0"/>
              </a:rPr>
            </a:br>
            <a:r>
              <a:rPr lang="en-US" sz="6000" dirty="0">
                <a:latin typeface="Exo 2 Black" panose="00000A00000000000000" pitchFamily="50" charset="0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3781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A677F-2EE8-4CCA-8010-14B277AD1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Exo 2 Thin" panose="00000300000000000000" pitchFamily="50" charset="0"/>
              </a:rPr>
              <a:t>Empresas que fabricam panelas que estejam aptas a mudanças inovadoras (</a:t>
            </a:r>
            <a:r>
              <a:rPr lang="pt-BR" dirty="0" err="1">
                <a:latin typeface="Exo 2 Thin" panose="00000300000000000000" pitchFamily="50" charset="0"/>
              </a:rPr>
              <a:t>IoT</a:t>
            </a:r>
            <a:r>
              <a:rPr lang="pt-BR" dirty="0">
                <a:latin typeface="Exo 2 Thin" panose="00000300000000000000" pitchFamily="50" charset="0"/>
              </a:rPr>
              <a:t>).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437ACF6-6A68-4507-83B3-10B1C4BED00D}"/>
              </a:ext>
            </a:extLst>
          </p:cNvPr>
          <p:cNvSpPr/>
          <p:nvPr/>
        </p:nvSpPr>
        <p:spPr>
          <a:xfrm>
            <a:off x="795338" y="1699588"/>
            <a:ext cx="3674476" cy="502920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8E3A9A-FADA-4486-8372-33403D90907D}"/>
              </a:ext>
            </a:extLst>
          </p:cNvPr>
          <p:cNvSpPr/>
          <p:nvPr/>
        </p:nvSpPr>
        <p:spPr>
          <a:xfrm>
            <a:off x="797512" y="2283600"/>
            <a:ext cx="3674476" cy="2624327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3C6D20B1-80D6-4400-BA03-FD49620E5E28}"/>
              </a:ext>
            </a:extLst>
          </p:cNvPr>
          <p:cNvSpPr/>
          <p:nvPr/>
        </p:nvSpPr>
        <p:spPr>
          <a:xfrm rot="1692834" flipH="1" flipV="1">
            <a:off x="1542420" y="4098752"/>
            <a:ext cx="1382381" cy="810575"/>
          </a:xfrm>
          <a:prstGeom prst="rtTriangle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DA3971-A076-480E-A618-263F855D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Exo 2 Black" panose="00000A00000000000000" pitchFamily="50" charset="0"/>
              </a:rPr>
              <a:t>Público-alvo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A491DE-87AC-424D-A6CB-A9704610FCDD}"/>
              </a:ext>
            </a:extLst>
          </p:cNvPr>
          <p:cNvSpPr txBox="1"/>
          <p:nvPr/>
        </p:nvSpPr>
        <p:spPr>
          <a:xfrm>
            <a:off x="1189196" y="5356364"/>
            <a:ext cx="278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Exo 2 Thin" panose="00000300000000000000" pitchFamily="50" charset="0"/>
              </a:rPr>
              <a:t>Somos B2B</a:t>
            </a:r>
          </a:p>
        </p:txBody>
      </p:sp>
    </p:spTree>
    <p:extLst>
      <p:ext uri="{BB962C8B-B14F-4D97-AF65-F5344CB8AC3E}">
        <p14:creationId xmlns:p14="http://schemas.microsoft.com/office/powerpoint/2010/main" val="5075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2F93A2-8B78-425B-A25A-3D64B7A6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282" y="1242173"/>
            <a:ext cx="4475921" cy="4930246"/>
          </a:xfrm>
        </p:spPr>
        <p:txBody>
          <a:bodyPr>
            <a:normAutofit/>
          </a:bodyPr>
          <a:lstStyle/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Maior preocupação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com a 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alimentação</a:t>
            </a:r>
            <a:br>
              <a:rPr lang="pt-BR" sz="3600" dirty="0">
                <a:solidFill>
                  <a:schemeClr val="accent1"/>
                </a:solidFill>
              </a:rPr>
            </a:br>
            <a:endParaRPr lang="pt-BR" sz="36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07F07-E320-4828-9D3C-B2CDC85B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016885"/>
            <a:ext cx="6377769" cy="6217920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De acordo com a FIESP, </a:t>
            </a:r>
            <a:r>
              <a:rPr lang="pt-BR" sz="2400" dirty="0">
                <a:latin typeface="Exo 2 Light" panose="00000400000000000000" pitchFamily="50" charset="0"/>
              </a:rPr>
              <a:t>80% das pessoas se esforçam para ter uma alimentação equilibrada</a:t>
            </a:r>
            <a:r>
              <a:rPr lang="pt-BR" sz="2400" dirty="0">
                <a:latin typeface="Exo 2 Thin" panose="00000300000000000000" pitchFamily="50" charset="0"/>
              </a:rPr>
              <a:t> e 71% preferem produtos mais saudáveis;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Segundo a NPD, empresa especializada em análise e consultoria do setor varejista que identifica </a:t>
            </a:r>
            <a:r>
              <a:rPr lang="pt-BR" sz="2400" dirty="0">
                <a:latin typeface="Exo 2 Light" panose="00000400000000000000" pitchFamily="50" charset="0"/>
              </a:rPr>
              <a:t>tendências de mercado, 82% das refeições são preparadas em casa.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O comércio de alimentos saudáveis </a:t>
            </a:r>
            <a:r>
              <a:rPr lang="pt-BR" sz="2400" dirty="0">
                <a:latin typeface="Exo 2 Light" panose="00000400000000000000" pitchFamily="50" charset="0"/>
              </a:rPr>
              <a:t>está em crescimento</a:t>
            </a:r>
            <a:r>
              <a:rPr lang="pt-BR" sz="2400" dirty="0">
                <a:latin typeface="Exo 2 Thin" panose="00000300000000000000" pitchFamily="50" charset="0"/>
              </a:rPr>
              <a:t> por conta da oferta e demanda;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7328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779" y="1374693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O setor alimentício </a:t>
            </a:r>
            <a:r>
              <a:rPr lang="pt-BR" sz="2400" dirty="0">
                <a:latin typeface="Exo 2 Light" panose="00000400000000000000" pitchFamily="50" charset="0"/>
                <a:ea typeface="Calibri" panose="020F0502020204030204" pitchFamily="34" charset="0"/>
              </a:rPr>
              <a:t>movimenta US$ 35 bilhões por ano no Brasil</a:t>
            </a:r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, que é o quarto maior mercado do mundo.</a:t>
            </a: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Nos últimos cinco anos, o segmento de </a:t>
            </a:r>
            <a:r>
              <a:rPr lang="pt-BR" sz="2400" dirty="0">
                <a:latin typeface="Exo 2 Light" panose="00000400000000000000" pitchFamily="50" charset="0"/>
              </a:rPr>
              <a:t>alimentos e bebidas saudáveis cresceu, em média, 12% ao ano.</a:t>
            </a:r>
          </a:p>
          <a:p>
            <a:endParaRPr lang="pt-BR" sz="2400" dirty="0">
              <a:latin typeface="Exo 2 Light" panose="000004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Aumento dos preços nos restaurantes e redes fast </a:t>
            </a:r>
            <a:r>
              <a:rPr lang="pt-BR" sz="2400" dirty="0" err="1">
                <a:latin typeface="Exo 2 Thin" panose="00000300000000000000" pitchFamily="50" charset="0"/>
              </a:rPr>
              <a:t>foods</a:t>
            </a: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2E37BE5-F2D5-446E-A298-2C1110004A02}"/>
              </a:ext>
            </a:extLst>
          </p:cNvPr>
          <p:cNvSpPr txBox="1">
            <a:spLocks/>
          </p:cNvSpPr>
          <p:nvPr/>
        </p:nvSpPr>
        <p:spPr>
          <a:xfrm>
            <a:off x="-291547" y="963877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Tendência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no mercado</a:t>
            </a: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3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271" y="1348190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Houve </a:t>
            </a:r>
            <a:r>
              <a:rPr lang="pt-BR" sz="2400" dirty="0">
                <a:latin typeface="Exo 2 Light" panose="00000400000000000000" pitchFamily="50" charset="0"/>
              </a:rPr>
              <a:t>estagnação e padronização</a:t>
            </a:r>
            <a:r>
              <a:rPr lang="pt-BR" sz="2400" dirty="0">
                <a:latin typeface="Exo 2 Thin" panose="00000300000000000000" pitchFamily="50" charset="0"/>
              </a:rPr>
              <a:t> do mercado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Está presente no mercado, a </a:t>
            </a:r>
            <a:r>
              <a:rPr lang="pt-BR" sz="2400" dirty="0" err="1">
                <a:latin typeface="Exo 2 Thin" panose="00000300000000000000" pitchFamily="50" charset="0"/>
              </a:rPr>
              <a:t>CrockPot</a:t>
            </a:r>
            <a:r>
              <a:rPr lang="pt-BR" sz="2400" dirty="0">
                <a:latin typeface="Exo 2 Thin" panose="00000300000000000000" pitchFamily="50" charset="0"/>
              </a:rPr>
              <a:t> </a:t>
            </a:r>
            <a:r>
              <a:rPr lang="pt-BR" sz="2400" dirty="0" err="1">
                <a:latin typeface="Exo 2 Thin" panose="00000300000000000000" pitchFamily="50" charset="0"/>
              </a:rPr>
              <a:t>Wemo</a:t>
            </a:r>
            <a:r>
              <a:rPr lang="pt-BR" sz="2400" dirty="0">
                <a:latin typeface="Exo 2 Thin" panose="00000300000000000000" pitchFamily="50" charset="0"/>
              </a:rPr>
              <a:t>. Mas esta, por sua vez, não apresenta integração de sistema de receitas. 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 mercado brasileiro não há panelas com </a:t>
            </a:r>
            <a:r>
              <a:rPr lang="pt-BR" sz="2400" dirty="0" err="1">
                <a:latin typeface="Exo 2 Thin" panose="00000300000000000000" pitchFamily="50" charset="0"/>
              </a:rPr>
              <a:t>IoT</a:t>
            </a:r>
            <a:r>
              <a:rPr lang="pt-BR" sz="2400" dirty="0">
                <a:latin typeface="Exo 2 Thin" panose="00000300000000000000" pitchFamily="50" charset="0"/>
              </a:rPr>
              <a:t>.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9CAE69F-01E2-4B3D-814E-E8D7295A3121}"/>
              </a:ext>
            </a:extLst>
          </p:cNvPr>
          <p:cNvSpPr txBox="1">
            <a:spLocks/>
          </p:cNvSpPr>
          <p:nvPr/>
        </p:nvSpPr>
        <p:spPr>
          <a:xfrm>
            <a:off x="-254233" y="1781980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Um novo </a:t>
            </a:r>
          </a:p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negócio para empresas</a:t>
            </a:r>
            <a:endParaRPr lang="pt-BR" sz="4000" dirty="0">
              <a:solidFill>
                <a:srgbClr val="EE402E"/>
              </a:solidFill>
              <a:latin typeface="Exo 2 Black" panose="00000A00000000000000" pitchFamily="50" charset="0"/>
            </a:endParaRPr>
          </a:p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907D5-6E5A-4E94-BF26-DD3222EB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2" y="381870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Impacto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em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b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nossa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vida</a:t>
            </a:r>
            <a:endParaRPr lang="en-US" dirty="0">
              <a:solidFill>
                <a:srgbClr val="EE402E"/>
              </a:solidFill>
              <a:latin typeface="Exo 2 Black" panose="00000A00000000000000" pitchFamily="50" charset="0"/>
            </a:endParaRPr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76C82D-1AF2-46D3-941E-0662E6359B9B}"/>
              </a:ext>
            </a:extLst>
          </p:cNvPr>
          <p:cNvSpPr txBox="1"/>
          <p:nvPr/>
        </p:nvSpPr>
        <p:spPr>
          <a:xfrm>
            <a:off x="432972" y="2060592"/>
            <a:ext cx="5120113" cy="4740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Exo 2 Thin" panose="00000300000000000000" pitchFamily="50" charset="0"/>
            </a:endParaRP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Exo 2 Thin" panose="00000300000000000000" pitchFamily="50" charset="0"/>
              </a:rPr>
              <a:t>Com a </a:t>
            </a:r>
            <a:r>
              <a:rPr lang="en-US" sz="2200" dirty="0" err="1">
                <a:latin typeface="Exo 2 Thin" panose="00000300000000000000" pitchFamily="50" charset="0"/>
              </a:rPr>
              <a:t>PaIoTnela</a:t>
            </a:r>
            <a:r>
              <a:rPr lang="en-US" sz="2200" dirty="0">
                <a:latin typeface="Exo 2 Thin" panose="00000300000000000000" pitchFamily="50" charset="0"/>
              </a:rPr>
              <a:t>, </a:t>
            </a:r>
            <a:r>
              <a:rPr lang="en-US" sz="2200" dirty="0" err="1">
                <a:latin typeface="Exo 2 Thin" panose="00000300000000000000" pitchFamily="50" charset="0"/>
              </a:rPr>
              <a:t>você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possui</a:t>
            </a:r>
            <a:r>
              <a:rPr lang="en-US" sz="2200" dirty="0">
                <a:latin typeface="Exo 2 Thin" panose="00000300000000000000" pitchFamily="50" charset="0"/>
              </a:rPr>
              <a:t>: 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Exo 2 Thin" panose="00000300000000000000" pitchFamily="50" charset="0"/>
            </a:endParaRP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tempo e </a:t>
            </a:r>
            <a:r>
              <a:rPr lang="en-US" sz="2200" dirty="0" err="1">
                <a:latin typeface="Exo 2 Thin" panose="00000300000000000000" pitchFamily="50" charset="0"/>
              </a:rPr>
              <a:t>dinheiro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Facilidade</a:t>
            </a:r>
            <a:r>
              <a:rPr lang="en-US" sz="2200" dirty="0">
                <a:latin typeface="Exo 2 Thin" panose="00000300000000000000" pitchFamily="50" charset="0"/>
              </a:rPr>
              <a:t> de </a:t>
            </a:r>
            <a:r>
              <a:rPr lang="en-US" sz="2200" dirty="0" err="1">
                <a:latin typeface="Exo 2 Thin" panose="00000300000000000000" pitchFamily="50" charset="0"/>
              </a:rPr>
              <a:t>preparo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Agilidade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Limpeza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simplificada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</a:t>
            </a:r>
            <a:r>
              <a:rPr lang="en-US" sz="2200" dirty="0" err="1">
                <a:latin typeface="Exo 2 Thin" panose="00000300000000000000" pitchFamily="50" charset="0"/>
              </a:rPr>
              <a:t>recursos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Flexibilidade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Fácil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controle</a:t>
            </a:r>
            <a:r>
              <a:rPr lang="en-US" sz="2200" dirty="0">
                <a:latin typeface="Exo 2 Thin" panose="00000300000000000000" pitchFamily="50" charset="0"/>
              </a:rPr>
              <a:t> e </a:t>
            </a:r>
            <a:r>
              <a:rPr lang="en-US" sz="2200" dirty="0" err="1">
                <a:latin typeface="Exo 2 Thin" panose="00000300000000000000" pitchFamily="50" charset="0"/>
              </a:rPr>
              <a:t>manejo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Versatilidade</a:t>
            </a:r>
            <a:r>
              <a:rPr lang="en-US" sz="2200" dirty="0">
                <a:latin typeface="Exo 2 Thin" panose="00000300000000000000" pitchFamily="50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76284E9-6F18-440A-8C40-21738D659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959"/>
          <a:stretch/>
        </p:blipFill>
        <p:spPr>
          <a:xfrm>
            <a:off x="5878850" y="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507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275D508-527E-48E4-8FAF-A7CE4EFE4C63}"/>
              </a:ext>
            </a:extLst>
          </p:cNvPr>
          <p:cNvSpPr/>
          <p:nvPr/>
        </p:nvSpPr>
        <p:spPr>
          <a:xfrm>
            <a:off x="-198783" y="-95872"/>
            <a:ext cx="13941287" cy="75435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E9E800-B5CF-4C91-8D55-1DB3C6028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83" y="-95872"/>
            <a:ext cx="13696289" cy="7115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29541D-2BD2-4E2E-A9AE-C42295E7C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882" y="2766218"/>
            <a:ext cx="6384235" cy="1325563"/>
          </a:xfrm>
        </p:spPr>
        <p:txBody>
          <a:bodyPr>
            <a:norm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Exo 2 Black" panose="00000A00000000000000" pitchFamily="50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8358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AF7794-A4F2-48BA-AD6B-C6013A7D2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20942"/>
          <a:stretch/>
        </p:blipFill>
        <p:spPr>
          <a:xfrm>
            <a:off x="14088" y="14069"/>
            <a:ext cx="12191980" cy="6857999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3FA3D6FB-5385-471E-AF81-CFF04F1B1056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APRESENTAÇÃO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DO GRUPO</a:t>
            </a:r>
          </a:p>
        </p:txBody>
      </p:sp>
    </p:spTree>
    <p:extLst>
      <p:ext uri="{BB962C8B-B14F-4D97-AF65-F5344CB8AC3E}">
        <p14:creationId xmlns:p14="http://schemas.microsoft.com/office/powerpoint/2010/main" val="21435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9C7A6D72-BF95-4F84-A687-9BCFFACFC46A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D574B5-3BA0-47E1-9908-EB8FE90DC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 b="18992"/>
          <a:stretch/>
        </p:blipFill>
        <p:spPr>
          <a:xfrm>
            <a:off x="640193" y="1657254"/>
            <a:ext cx="3442200" cy="353734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9AA61889-86FF-455F-99FC-C2897F30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18" y="1670440"/>
            <a:ext cx="3537345" cy="353734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1A30FD6-D041-4FBB-847B-2B52567E9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03" y="1670440"/>
            <a:ext cx="3517120" cy="351712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6E68D-18BD-4D4D-B482-DA8444CDDCF2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EDUARDO KAUAN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32D9AA-1E06-45E8-A67F-F80414D3DA93}"/>
              </a:ext>
            </a:extLst>
          </p:cNvPr>
          <p:cNvSpPr txBox="1"/>
          <p:nvPr/>
        </p:nvSpPr>
        <p:spPr>
          <a:xfrm>
            <a:off x="8762623" y="5376812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MICHELE AZEVEDO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0BDFF2B-D667-4014-B729-887CF356DAED}"/>
              </a:ext>
            </a:extLst>
          </p:cNvPr>
          <p:cNvSpPr txBox="1"/>
          <p:nvPr/>
        </p:nvSpPr>
        <p:spPr>
          <a:xfrm>
            <a:off x="5033039" y="5366698"/>
            <a:ext cx="209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LARISSA HESSEL</a:t>
            </a:r>
          </a:p>
        </p:txBody>
      </p:sp>
    </p:spTree>
    <p:extLst>
      <p:ext uri="{BB962C8B-B14F-4D97-AF65-F5344CB8AC3E}">
        <p14:creationId xmlns:p14="http://schemas.microsoft.com/office/powerpoint/2010/main" val="26951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D7C653B-CB88-4566-BBD0-E90F032CF40C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4F9CC9-FF49-4779-A731-98F6FC090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32200"/>
          <a:stretch/>
        </p:blipFill>
        <p:spPr>
          <a:xfrm>
            <a:off x="8143820" y="1657254"/>
            <a:ext cx="3886636" cy="35272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497DBF7-7F72-4628-A02F-19FD88A43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638A240-837D-4471-BB2F-96F47CBFC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" y="1657254"/>
            <a:ext cx="3517120" cy="3517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198450-73A8-4D6F-B9B3-CDEA5808BCFE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PAULO COSTA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353BD-5353-40C4-9D6C-5AEDBE038951}"/>
              </a:ext>
            </a:extLst>
          </p:cNvPr>
          <p:cNvSpPr txBox="1"/>
          <p:nvPr/>
        </p:nvSpPr>
        <p:spPr>
          <a:xfrm>
            <a:off x="4920481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REGINO TRINDADE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AFE2DC-B569-4256-B2AF-AFFF762D665A}"/>
              </a:ext>
            </a:extLst>
          </p:cNvPr>
          <p:cNvSpPr txBox="1"/>
          <p:nvPr/>
        </p:nvSpPr>
        <p:spPr>
          <a:xfrm>
            <a:off x="8837354" y="5363626"/>
            <a:ext cx="24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WILLIAM MARQUES</a:t>
            </a:r>
          </a:p>
        </p:txBody>
      </p:sp>
    </p:spTree>
    <p:extLst>
      <p:ext uri="{BB962C8B-B14F-4D97-AF65-F5344CB8AC3E}">
        <p14:creationId xmlns:p14="http://schemas.microsoft.com/office/powerpoint/2010/main" val="34350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CB103B-D513-465D-9455-68E6CF6A2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7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C8F438-5101-479B-A9B4-853D874E8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807540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CONTEXTO DE</a:t>
            </a:r>
            <a:b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</a:br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2C3B22-A11E-4303-91B1-78A8558D4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5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5E734C-678E-4442-BFC7-E4EE3D0E6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5896"/>
            <a:ext cx="12192000" cy="710979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6071579-7C64-4BA5-A684-7D6532700C95}"/>
              </a:ext>
            </a:extLst>
          </p:cNvPr>
          <p:cNvSpPr/>
          <p:nvPr/>
        </p:nvSpPr>
        <p:spPr>
          <a:xfrm>
            <a:off x="1888435" y="2909679"/>
            <a:ext cx="84151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Torna mais preciso e prático preparar alimentos;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 desperdícios em todas as etapas do processo;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Fornece mais segurança ao usuário;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Evitar riscos de incêndio doméstico;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Integra sustentabilidade com economia;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8BAC33-BA6D-44DB-82B6-071198FFCB48}"/>
              </a:ext>
            </a:extLst>
          </p:cNvPr>
          <p:cNvSpPr txBox="1"/>
          <p:nvPr/>
        </p:nvSpPr>
        <p:spPr>
          <a:xfrm>
            <a:off x="1888435" y="1630026"/>
            <a:ext cx="8415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Exo 2 Black" panose="00000A00000000000000" pitchFamily="50" charset="0"/>
              </a:rPr>
              <a:t>Um novo conceito de cozinhar</a:t>
            </a:r>
            <a:endParaRPr lang="pt-BR" sz="4400" dirty="0">
              <a:latin typeface="Exo 2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9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A7BCF-FABF-4404-844C-FD98ADFC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29" y="2715866"/>
            <a:ext cx="5484745" cy="1426266"/>
          </a:xfrm>
        </p:spPr>
        <p:txBody>
          <a:bodyPr>
            <a:noAutofit/>
          </a:bodyPr>
          <a:lstStyle/>
          <a:p>
            <a:r>
              <a:rPr lang="pt-BR" sz="5400" b="1" dirty="0">
                <a:latin typeface="Exo 2 Thin" panose="00000300000000000000" pitchFamily="50" charset="0"/>
              </a:rPr>
              <a:t>O que é a </a:t>
            </a:r>
            <a:br>
              <a:rPr lang="pt-BR" sz="5400" b="1" dirty="0">
                <a:latin typeface="Exo 2 Black" panose="00000A00000000000000" pitchFamily="50" charset="0"/>
              </a:rPr>
            </a:br>
            <a:r>
              <a:rPr lang="pt-BR" sz="5400" b="1" dirty="0" err="1">
                <a:latin typeface="Exo 2 Black" panose="00000A00000000000000" pitchFamily="50" charset="0"/>
              </a:rPr>
              <a:t>PaIoTnela</a:t>
            </a:r>
            <a:r>
              <a:rPr lang="pt-BR" sz="5400" b="1" dirty="0">
                <a:latin typeface="Exo 2 Black" panose="00000A00000000000000" pitchFamily="50" charset="0"/>
              </a:rPr>
              <a:t>?</a:t>
            </a:r>
            <a:br>
              <a:rPr lang="pt-BR" sz="5400" dirty="0"/>
            </a:br>
            <a:endParaRPr lang="pt-BR" sz="5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818EE7-308F-453F-BB51-3EE99171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22" y="1080387"/>
            <a:ext cx="6147354" cy="46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6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2C00A5-854B-4478-B366-CBEFD14A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128030"/>
            <a:ext cx="7683862" cy="66019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297DFF-8407-4491-8203-6B4B8B7B839B}"/>
              </a:ext>
            </a:extLst>
          </p:cNvPr>
          <p:cNvSpPr/>
          <p:nvPr/>
        </p:nvSpPr>
        <p:spPr>
          <a:xfrm>
            <a:off x="1908313" y="5618922"/>
            <a:ext cx="795130" cy="10386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99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F8AAFB-DE41-4C5F-A86A-1CAD53BC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r="2089" b="513"/>
          <a:stretch/>
        </p:blipFill>
        <p:spPr>
          <a:xfrm>
            <a:off x="7407055" y="501315"/>
            <a:ext cx="4300849" cy="594047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5AB9FB3-11FE-475B-A2D9-871565B8DAEB}"/>
              </a:ext>
            </a:extLst>
          </p:cNvPr>
          <p:cNvSpPr/>
          <p:nvPr/>
        </p:nvSpPr>
        <p:spPr>
          <a:xfrm>
            <a:off x="202145" y="129229"/>
            <a:ext cx="5008728" cy="63913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575866"/>
              </p:ext>
            </p:extLst>
          </p:nvPr>
        </p:nvGraphicFramePr>
        <p:xfrm>
          <a:off x="467525" y="580074"/>
          <a:ext cx="6513604" cy="586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3100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342</Words>
  <Application>Microsoft Office PowerPoint</Application>
  <PresentationFormat>Widescreen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Exo 2 Black</vt:lpstr>
      <vt:lpstr>Exo 2 Light</vt:lpstr>
      <vt:lpstr>Exo 2 Thin</vt:lpstr>
      <vt:lpstr>Tema do Office</vt:lpstr>
      <vt:lpstr>PAIOTNELA</vt:lpstr>
      <vt:lpstr>Apresentação do PowerPoint</vt:lpstr>
      <vt:lpstr>Apresentação do PowerPoint</vt:lpstr>
      <vt:lpstr>Apresentação do PowerPoint</vt:lpstr>
      <vt:lpstr>CONTEXTO DE NEGÓCIO</vt:lpstr>
      <vt:lpstr>Apresentação do PowerPoint</vt:lpstr>
      <vt:lpstr>O que é a  PaIoTnela? </vt:lpstr>
      <vt:lpstr>Apresentação do PowerPoint</vt:lpstr>
      <vt:lpstr>Apresentação do PowerPoint</vt:lpstr>
      <vt:lpstr>Apresentação do PowerPoint</vt:lpstr>
      <vt:lpstr>Apresentação do PowerPoint</vt:lpstr>
      <vt:lpstr>JUSTIFICATIVA DO PROJETO</vt:lpstr>
      <vt:lpstr>Público-alvo</vt:lpstr>
      <vt:lpstr>Maior preocupação com a  alimentação </vt:lpstr>
      <vt:lpstr>Apresentação do PowerPoint</vt:lpstr>
      <vt:lpstr>Apresentação do PowerPoint</vt:lpstr>
      <vt:lpstr>Impacto em  nossa vida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PAIOTNELA</dc:title>
  <dc:creator>Larissa Hessel</dc:creator>
  <cp:lastModifiedBy>Larissa Hessel</cp:lastModifiedBy>
  <cp:revision>7</cp:revision>
  <dcterms:created xsi:type="dcterms:W3CDTF">2019-03-18T00:49:16Z</dcterms:created>
  <dcterms:modified xsi:type="dcterms:W3CDTF">2019-03-19T12:46:03Z</dcterms:modified>
</cp:coreProperties>
</file>